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Cousine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ousine-bold.fntdata"/><Relationship Id="rId30" Type="http://schemas.openxmlformats.org/officeDocument/2006/relationships/font" Target="fonts/Cousine-regular.fntdata"/><Relationship Id="rId11" Type="http://schemas.openxmlformats.org/officeDocument/2006/relationships/slide" Target="slides/slide5.xml"/><Relationship Id="rId33" Type="http://schemas.openxmlformats.org/officeDocument/2006/relationships/font" Target="fonts/Cousine-boldItalic.fntdata"/><Relationship Id="rId10" Type="http://schemas.openxmlformats.org/officeDocument/2006/relationships/slide" Target="slides/slide4.xml"/><Relationship Id="rId32" Type="http://schemas.openxmlformats.org/officeDocument/2006/relationships/font" Target="fonts/Cousine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8758ceb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8758ceb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46cd601e7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546cd601e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https://www.online-ide.com/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46cd601e7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46cd601e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546cd601e7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546cd601e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46cd601e7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46cd601e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46cd601e7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46cd601e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546cd601e7_0_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546cd601e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do this as many times as you want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546cd601e7_0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546cd601e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546cd601e7_0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546cd601e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546cd601e7_0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546cd601e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8f5f4e6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58f5f4e6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2b6f24e58_0_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42b6f24e5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546cd601e7_0_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546cd601e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546cd601e7_0_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546cd601e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546cd601e7_0_1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546cd601e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546cd601e7_0_1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546cd601e7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42b6f24e58_0_3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42b6f24e58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Students stand up one at a time and introduce themselves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2b6f24e58_0_5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42b6f24e58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Today we’ll learn about -___- it’s ok if you don’t know what this is for now but it’s basically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last day we’ll be practising coding problems in groups so. Just learning how to code is just the beginning; you need to practice coding problems and also make lots of mistakes and fix those mistakes (which is called debugging) to improve little by little.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2b6f24e58_0_4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42b6f24e58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2b6f24e58_0_6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42b6f24e58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Coding is used for a variety of applications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use coding to solve problems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263a005c7_2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263a005c7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263a005c7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5263a005c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Python code is high level - it is something humans can read and write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compiler converts the code we write into binary which the computer interprets and runs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can’t just tell the computer to do a task, we must give specific instructions on how to do it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46cd601e7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46cd601e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 rot="5400000">
            <a:off x="4527177" y="744699"/>
            <a:ext cx="92588" cy="7106862"/>
          </a:xfrm>
          <a:custGeom>
            <a:rect b="b" l="l" r="r" t="t"/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59" name="Google Shape;59;p14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triangl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14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61" name="Google Shape;61;p14"/>
          <p:cNvSpPr/>
          <p:nvPr/>
        </p:nvSpPr>
        <p:spPr>
          <a:xfrm rot="-5400000">
            <a:off x="4525702" y="-1293868"/>
            <a:ext cx="92588" cy="7106862"/>
          </a:xfrm>
          <a:custGeom>
            <a:rect b="b" l="l" r="r" t="t"/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dashDot"/>
            <a:miter lim="8000"/>
            <a:headEnd len="med" w="med" type="none"/>
            <a:tailEnd len="med" w="med" type="none"/>
          </a:ln>
        </p:spPr>
      </p:sp>
      <p:sp>
        <p:nvSpPr>
          <p:cNvPr id="62" name="Google Shape;62;p14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triangl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 rot="5400000">
            <a:off x="4527177" y="-550510"/>
            <a:ext cx="92588" cy="7106862"/>
          </a:xfrm>
          <a:custGeom>
            <a:rect b="b" l="l" r="r" t="t"/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65" name="Google Shape;65;p15"/>
          <p:cNvSpPr/>
          <p:nvPr/>
        </p:nvSpPr>
        <p:spPr>
          <a:xfrm rot="-5400000">
            <a:off x="695075" y="986571"/>
            <a:ext cx="995100" cy="1066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triangl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" name="Google Shape;66;p15"/>
          <p:cNvCxnSpPr/>
          <p:nvPr/>
        </p:nvCxnSpPr>
        <p:spPr>
          <a:xfrm>
            <a:off x="8365300" y="1345300"/>
            <a:ext cx="0" cy="1696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67" name="Google Shape;67;p15"/>
          <p:cNvSpPr/>
          <p:nvPr/>
        </p:nvSpPr>
        <p:spPr>
          <a:xfrm rot="-5400000">
            <a:off x="4525702" y="-2134011"/>
            <a:ext cx="92588" cy="7106862"/>
          </a:xfrm>
          <a:custGeom>
            <a:rect b="b" l="l" r="r" t="t"/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dashDot"/>
            <a:miter lim="8000"/>
            <a:headEnd len="med" w="med" type="none"/>
            <a:tailEnd len="med" w="med" type="none"/>
          </a:ln>
        </p:spPr>
      </p:sp>
      <p:sp>
        <p:nvSpPr>
          <p:cNvPr id="68" name="Google Shape;68;p15"/>
          <p:cNvSpPr/>
          <p:nvPr/>
        </p:nvSpPr>
        <p:spPr>
          <a:xfrm rot="5400000">
            <a:off x="7048175" y="2866905"/>
            <a:ext cx="1285500" cy="13773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triangl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type="ctrTitle"/>
          </p:nvPr>
        </p:nvSpPr>
        <p:spPr>
          <a:xfrm>
            <a:off x="921200" y="1509206"/>
            <a:ext cx="7205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1413600" y="2466600"/>
            <a:ext cx="63168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▪"/>
              <a:defRPr b="1" sz="2400"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▫"/>
              <a:defRPr b="1"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b="1" sz="2400"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b="1" sz="2400"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 sz="2400"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b="1" sz="2400"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b="1" sz="2400"/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 sz="2400"/>
            </a:lvl9pPr>
          </a:lstStyle>
          <a:p/>
        </p:txBody>
      </p:sp>
      <p:grpSp>
        <p:nvGrpSpPr>
          <p:cNvPr id="74" name="Google Shape;74;p16"/>
          <p:cNvGrpSpPr/>
          <p:nvPr/>
        </p:nvGrpSpPr>
        <p:grpSpPr>
          <a:xfrm>
            <a:off x="3954441" y="1078293"/>
            <a:ext cx="1212106" cy="1158543"/>
            <a:chOff x="3754950" y="1132925"/>
            <a:chExt cx="1580939" cy="1544725"/>
          </a:xfrm>
        </p:grpSpPr>
        <p:sp>
          <p:nvSpPr>
            <p:cNvPr id="75" name="Google Shape;75;p16"/>
            <p:cNvSpPr/>
            <p:nvPr/>
          </p:nvSpPr>
          <p:spPr>
            <a:xfrm>
              <a:off x="3907350" y="1285321"/>
              <a:ext cx="1329300" cy="1329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6"/>
            <p:cNvSpPr/>
            <p:nvPr/>
          </p:nvSpPr>
          <p:spPr>
            <a:xfrm rot="-5400000">
              <a:off x="3754950" y="1132925"/>
              <a:ext cx="1480500" cy="148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sm" w="sm" type="triangle"/>
              <a:tailEnd len="sm" w="sm" type="triangl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7" name="Google Shape;77;p16"/>
            <p:cNvCxnSpPr>
              <a:endCxn id="75" idx="1"/>
            </p:cNvCxnSpPr>
            <p:nvPr/>
          </p:nvCxnSpPr>
          <p:spPr>
            <a:xfrm>
              <a:off x="3890221" y="1267893"/>
              <a:ext cx="211800" cy="212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78" name="Google Shape;78;p16"/>
            <p:cNvCxnSpPr/>
            <p:nvPr/>
          </p:nvCxnSpPr>
          <p:spPr>
            <a:xfrm>
              <a:off x="5335889" y="1276425"/>
              <a:ext cx="0" cy="1393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triangle"/>
              <a:tailEnd len="sm" w="sm" type="triangle"/>
            </a:ln>
          </p:spPr>
        </p:cxnSp>
        <p:sp>
          <p:nvSpPr>
            <p:cNvPr id="79" name="Google Shape;79;p16"/>
            <p:cNvSpPr/>
            <p:nvPr/>
          </p:nvSpPr>
          <p:spPr>
            <a:xfrm>
              <a:off x="4222975" y="1683233"/>
              <a:ext cx="698050" cy="54992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1905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noFill/>
                  <a:latin typeface="Arial"/>
                </a:rPr>
                <a:t>“</a:t>
              </a:r>
            </a:p>
          </p:txBody>
        </p:sp>
        <p:cxnSp>
          <p:nvCxnSpPr>
            <p:cNvPr id="80" name="Google Shape;80;p16"/>
            <p:cNvCxnSpPr>
              <a:stCxn id="75" idx="5"/>
            </p:cNvCxnSpPr>
            <p:nvPr/>
          </p:nvCxnSpPr>
          <p:spPr>
            <a:xfrm>
              <a:off x="5041979" y="2419950"/>
              <a:ext cx="253800" cy="25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81" name="Google Shape;81;p16"/>
            <p:cNvCxnSpPr/>
            <p:nvPr/>
          </p:nvCxnSpPr>
          <p:spPr>
            <a:xfrm>
              <a:off x="4244700" y="1591869"/>
              <a:ext cx="654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triangle"/>
              <a:tailEnd len="sm" w="sm" type="triangle"/>
            </a:ln>
          </p:spPr>
        </p:cxnSp>
      </p:grp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90" name="Google Shape;90;p18"/>
          <p:cNvSpPr txBox="1"/>
          <p:nvPr>
            <p:ph idx="2" type="body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457200" y="1234143"/>
            <a:ext cx="2631900" cy="3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95" name="Google Shape;95;p19"/>
          <p:cNvSpPr txBox="1"/>
          <p:nvPr>
            <p:ph idx="2" type="body"/>
          </p:nvPr>
        </p:nvSpPr>
        <p:spPr>
          <a:xfrm>
            <a:off x="3223964" y="1234143"/>
            <a:ext cx="2631900" cy="3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96" name="Google Shape;96;p19"/>
          <p:cNvSpPr txBox="1"/>
          <p:nvPr>
            <p:ph idx="3" type="body"/>
          </p:nvPr>
        </p:nvSpPr>
        <p:spPr>
          <a:xfrm>
            <a:off x="5990727" y="1234143"/>
            <a:ext cx="2631900" cy="3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3" name="Google Shape;103;p21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accen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116" y="0"/>
            <a:ext cx="91417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replit.com/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dingbat.com/python/String-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youtube.com/shorts/Uo4yfBJH5Hw" TargetMode="External"/><Relationship Id="rId4" Type="http://schemas.openxmlformats.org/officeDocument/2006/relationships/image" Target="../media/image3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1.png"/><Relationship Id="rId7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youtube.com/watch?v=Ct-lOOUqmyY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00" y="111425"/>
            <a:ext cx="5250900" cy="49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3"/>
          <p:cNvSpPr txBox="1"/>
          <p:nvPr>
            <p:ph idx="1" type="body"/>
          </p:nvPr>
        </p:nvSpPr>
        <p:spPr>
          <a:xfrm>
            <a:off x="5754075" y="1582200"/>
            <a:ext cx="3285600" cy="22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Afterwards: Write down what you know about coding </a:t>
            </a:r>
            <a:endParaRPr sz="2200"/>
          </a:p>
        </p:txBody>
      </p:sp>
      <p:sp>
        <p:nvSpPr>
          <p:cNvPr id="112" name="Google Shape;112;p23"/>
          <p:cNvSpPr txBox="1"/>
          <p:nvPr>
            <p:ph idx="1" type="body"/>
          </p:nvPr>
        </p:nvSpPr>
        <p:spPr>
          <a:xfrm>
            <a:off x="5784950" y="111425"/>
            <a:ext cx="32856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700" u="sng">
                <a:latin typeface="Comic Sans MS"/>
                <a:ea typeface="Comic Sans MS"/>
                <a:cs typeface="Comic Sans MS"/>
                <a:sym typeface="Comic Sans MS"/>
              </a:rPr>
              <a:t>Warmup</a:t>
            </a:r>
            <a:endParaRPr b="1" sz="3700" u="sng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3" name="Google Shape;113;p23"/>
          <p:cNvSpPr txBox="1"/>
          <p:nvPr>
            <p:ph idx="1" type="body"/>
          </p:nvPr>
        </p:nvSpPr>
        <p:spPr>
          <a:xfrm>
            <a:off x="0" y="111413"/>
            <a:ext cx="8280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700" u="sng"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endParaRPr b="1" sz="3700" u="sng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5784950" y="977538"/>
            <a:ext cx="8280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700" u="sng"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 b="1" sz="3700" u="sng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Go to: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replit.com</a:t>
            </a:r>
            <a:r>
              <a:rPr lang="en" sz="2200"/>
              <a:t> and make a new account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Open python file</a:t>
            </a:r>
            <a:endParaRPr sz="2200"/>
          </a:p>
        </p:txBody>
      </p:sp>
      <p:sp>
        <p:nvSpPr>
          <p:cNvPr id="210" name="Google Shape;210;p32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Create a file</a:t>
            </a:r>
            <a:endParaRPr sz="2600"/>
          </a:p>
        </p:txBody>
      </p:sp>
      <p:sp>
        <p:nvSpPr>
          <p:cNvPr id="211" name="Google Shape;211;p32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 rotWithShape="1">
          <a:blip r:embed="rId4">
            <a:alphaModFix/>
          </a:blip>
          <a:srcRect b="52961" l="0" r="0" t="0"/>
          <a:stretch/>
        </p:blipFill>
        <p:spPr>
          <a:xfrm>
            <a:off x="300975" y="2519325"/>
            <a:ext cx="3203800" cy="139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6988" y="1184725"/>
            <a:ext cx="67627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3075" y="2160951"/>
            <a:ext cx="3665100" cy="22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Print</a:t>
            </a:r>
            <a:endParaRPr sz="2600"/>
          </a:p>
        </p:txBody>
      </p:sp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4360513" y="1862725"/>
            <a:ext cx="4086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→ </a:t>
            </a:r>
            <a:endParaRPr sz="2200"/>
          </a:p>
        </p:txBody>
      </p:sp>
      <p:sp>
        <p:nvSpPr>
          <p:cNvPr id="221" name="Google Shape;221;p33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33"/>
          <p:cNvPicPr preferRelativeResize="0"/>
          <p:nvPr/>
        </p:nvPicPr>
        <p:blipFill rotWithShape="1">
          <a:blip r:embed="rId3">
            <a:alphaModFix/>
          </a:blip>
          <a:srcRect b="61355" l="0" r="0" t="0"/>
          <a:stretch/>
        </p:blipFill>
        <p:spPr>
          <a:xfrm>
            <a:off x="185783" y="1384676"/>
            <a:ext cx="4167467" cy="11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188" y="2007325"/>
            <a:ext cx="1057275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8813" y="1459982"/>
            <a:ext cx="246697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6007638" y="1862725"/>
            <a:ext cx="4086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→ </a:t>
            </a:r>
            <a:endParaRPr sz="2200"/>
          </a:p>
        </p:txBody>
      </p:sp>
      <p:sp>
        <p:nvSpPr>
          <p:cNvPr id="226" name="Google Shape;226;p33"/>
          <p:cNvSpPr txBox="1"/>
          <p:nvPr>
            <p:ph idx="1" type="body"/>
          </p:nvPr>
        </p:nvSpPr>
        <p:spPr>
          <a:xfrm>
            <a:off x="735450" y="2865900"/>
            <a:ext cx="5196000" cy="22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You need quotation marks around text - otherwise it will be interpreted as a variable</a:t>
            </a:r>
            <a:endParaRPr sz="2200"/>
          </a:p>
        </p:txBody>
      </p:sp>
      <p:sp>
        <p:nvSpPr>
          <p:cNvPr id="227" name="Google Shape;227;p33"/>
          <p:cNvSpPr/>
          <p:nvPr/>
        </p:nvSpPr>
        <p:spPr>
          <a:xfrm rot="10800000">
            <a:off x="2213025" y="2360450"/>
            <a:ext cx="351600" cy="711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Variables</a:t>
            </a:r>
            <a:endParaRPr sz="2600"/>
          </a:p>
        </p:txBody>
      </p:sp>
      <p:sp>
        <p:nvSpPr>
          <p:cNvPr id="233" name="Google Shape;233;p34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25" y="1264950"/>
            <a:ext cx="4643225" cy="19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325" y="3800175"/>
            <a:ext cx="5838825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/>
          <p:nvPr/>
        </p:nvSpPr>
        <p:spPr>
          <a:xfrm>
            <a:off x="2527950" y="3315725"/>
            <a:ext cx="238800" cy="413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4"/>
          <p:cNvSpPr/>
          <p:nvPr/>
        </p:nvSpPr>
        <p:spPr>
          <a:xfrm rot="-1985793">
            <a:off x="4542890" y="3501610"/>
            <a:ext cx="1566336" cy="358548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5720225" y="2107000"/>
            <a:ext cx="3225600" cy="14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What is int, str, float, bool??</a:t>
            </a:r>
            <a:endParaRPr sz="2200"/>
          </a:p>
        </p:txBody>
      </p:sp>
      <p:sp>
        <p:nvSpPr>
          <p:cNvPr id="239" name="Google Shape;239;p34"/>
          <p:cNvSpPr txBox="1"/>
          <p:nvPr>
            <p:ph idx="1" type="body"/>
          </p:nvPr>
        </p:nvSpPr>
        <p:spPr>
          <a:xfrm>
            <a:off x="5408325" y="413825"/>
            <a:ext cx="3225600" cy="14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Note: don’t use special symbols for var. names!</a:t>
            </a:r>
            <a:endParaRPr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Data Types</a:t>
            </a:r>
            <a:endParaRPr sz="2600"/>
          </a:p>
        </p:txBody>
      </p:sp>
      <p:sp>
        <p:nvSpPr>
          <p:cNvPr id="245" name="Google Shape;245;p35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/>
              <a:t>i</a:t>
            </a:r>
            <a:r>
              <a:rPr b="1" lang="en" sz="2200"/>
              <a:t>nt</a:t>
            </a:r>
            <a:r>
              <a:rPr lang="en" sz="2200"/>
              <a:t>: integer (-2147483648 through 2147483647)</a:t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/>
              <a:t>f</a:t>
            </a:r>
            <a:r>
              <a:rPr b="1" lang="en" sz="2200"/>
              <a:t>loat</a:t>
            </a:r>
            <a:r>
              <a:rPr lang="en" sz="2200"/>
              <a:t>: decimal </a:t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/>
              <a:t>s</a:t>
            </a:r>
            <a:r>
              <a:rPr b="1" lang="en" sz="2200"/>
              <a:t>tr </a:t>
            </a:r>
            <a:r>
              <a:rPr lang="en" sz="2200"/>
              <a:t>(string): text</a:t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/>
              <a:t>b</a:t>
            </a:r>
            <a:r>
              <a:rPr b="1" lang="en" sz="2200"/>
              <a:t>ool </a:t>
            </a:r>
            <a:r>
              <a:rPr lang="en" sz="2200"/>
              <a:t>(boolean): True/False </a:t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Other types: tuples, list, dict, set, etc.</a:t>
            </a:r>
            <a:endParaRPr sz="2200"/>
          </a:p>
        </p:txBody>
      </p:sp>
      <p:sp>
        <p:nvSpPr>
          <p:cNvPr id="246" name="Google Shape;246;p35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404330" y="4176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Numerical Operations</a:t>
            </a:r>
            <a:endParaRPr sz="2600"/>
          </a:p>
        </p:txBody>
      </p:sp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5196300" y="794400"/>
            <a:ext cx="2462700" cy="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What will this print?</a:t>
            </a:r>
            <a:endParaRPr sz="2200"/>
          </a:p>
        </p:txBody>
      </p:sp>
      <p:sp>
        <p:nvSpPr>
          <p:cNvPr id="253" name="Google Shape;253;p36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875" y="1780950"/>
            <a:ext cx="3409950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2150" y="1907513"/>
            <a:ext cx="419100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6"/>
          <p:cNvSpPr txBox="1"/>
          <p:nvPr>
            <p:ph idx="1" type="body"/>
          </p:nvPr>
        </p:nvSpPr>
        <p:spPr>
          <a:xfrm>
            <a:off x="5196300" y="3973175"/>
            <a:ext cx="2462700" cy="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t</a:t>
            </a:r>
            <a:r>
              <a:rPr lang="en" sz="2200"/>
              <a:t>ype: float</a:t>
            </a:r>
            <a:endParaRPr sz="2200"/>
          </a:p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(from ‘/’)</a:t>
            </a:r>
            <a:endParaRPr sz="2200"/>
          </a:p>
        </p:txBody>
      </p:sp>
      <p:sp>
        <p:nvSpPr>
          <p:cNvPr id="257" name="Google Shape;257;p36"/>
          <p:cNvSpPr txBox="1"/>
          <p:nvPr>
            <p:ph idx="1" type="body"/>
          </p:nvPr>
        </p:nvSpPr>
        <p:spPr>
          <a:xfrm>
            <a:off x="929100" y="4201775"/>
            <a:ext cx="2462700" cy="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type: int</a:t>
            </a:r>
            <a:endParaRPr sz="2200"/>
          </a:p>
        </p:txBody>
      </p:sp>
      <p:sp>
        <p:nvSpPr>
          <p:cNvPr id="258" name="Google Shape;258;p36"/>
          <p:cNvSpPr txBox="1"/>
          <p:nvPr>
            <p:ph idx="1" type="body"/>
          </p:nvPr>
        </p:nvSpPr>
        <p:spPr>
          <a:xfrm>
            <a:off x="2505450" y="788025"/>
            <a:ext cx="1964400" cy="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Use comments!</a:t>
            </a:r>
            <a:endParaRPr sz="2200"/>
          </a:p>
        </p:txBody>
      </p:sp>
      <p:sp>
        <p:nvSpPr>
          <p:cNvPr id="259" name="Google Shape;259;p36"/>
          <p:cNvSpPr/>
          <p:nvPr/>
        </p:nvSpPr>
        <p:spPr>
          <a:xfrm flipH="1" rot="-5400000">
            <a:off x="1791225" y="806825"/>
            <a:ext cx="531000" cy="1407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Google Shape;265;p37"/>
          <p:cNvPicPr preferRelativeResize="0"/>
          <p:nvPr/>
        </p:nvPicPr>
        <p:blipFill rotWithShape="1">
          <a:blip r:embed="rId3">
            <a:alphaModFix/>
          </a:blip>
          <a:srcRect b="0" l="0" r="0" t="16659"/>
          <a:stretch/>
        </p:blipFill>
        <p:spPr>
          <a:xfrm>
            <a:off x="637200" y="1137499"/>
            <a:ext cx="2761725" cy="25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7"/>
          <p:cNvSpPr txBox="1"/>
          <p:nvPr>
            <p:ph type="title"/>
          </p:nvPr>
        </p:nvSpPr>
        <p:spPr>
          <a:xfrm>
            <a:off x="404330" y="4176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Variable Reassignment</a:t>
            </a:r>
            <a:endParaRPr sz="2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String Operations/Debugging</a:t>
            </a:r>
            <a:endParaRPr sz="2600"/>
          </a:p>
        </p:txBody>
      </p:sp>
      <p:sp>
        <p:nvSpPr>
          <p:cNvPr id="272" name="Google Shape;272;p38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73" name="Google Shape;273;p38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38"/>
          <p:cNvPicPr preferRelativeResize="0"/>
          <p:nvPr/>
        </p:nvPicPr>
        <p:blipFill rotWithShape="1">
          <a:blip r:embed="rId3">
            <a:alphaModFix/>
          </a:blip>
          <a:srcRect b="3475" l="0" r="0" t="22103"/>
          <a:stretch/>
        </p:blipFill>
        <p:spPr>
          <a:xfrm>
            <a:off x="404325" y="1401275"/>
            <a:ext cx="4167675" cy="2288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280" name="Google Shape;280;p39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Error Message: </a:t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81" name="Google Shape;281;p39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225" y="1876413"/>
            <a:ext cx="470535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Adding/Multiplying Strings</a:t>
            </a:r>
            <a:endParaRPr sz="2600"/>
          </a:p>
        </p:txBody>
      </p:sp>
      <p:sp>
        <p:nvSpPr>
          <p:cNvPr id="288" name="Google Shape;288;p40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89" name="Google Shape;289;p40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0" name="Google Shape;2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50" y="1332025"/>
            <a:ext cx="3501575" cy="22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4055" y="1706125"/>
            <a:ext cx="3441825" cy="15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String Indexing</a:t>
            </a:r>
            <a:endParaRPr sz="2200"/>
          </a:p>
        </p:txBody>
      </p:sp>
      <p:sp>
        <p:nvSpPr>
          <p:cNvPr id="297" name="Google Shape;297;p41"/>
          <p:cNvSpPr txBox="1"/>
          <p:nvPr>
            <p:ph idx="1" type="body"/>
          </p:nvPr>
        </p:nvSpPr>
        <p:spPr>
          <a:xfrm>
            <a:off x="343225" y="97260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Access the ith character of string with </a:t>
            </a:r>
            <a:r>
              <a:rPr lang="en"/>
              <a:t>"</a:t>
            </a:r>
            <a:r>
              <a:rPr lang="en"/>
              <a:t>[i]</a:t>
            </a:r>
            <a:r>
              <a:rPr lang="en"/>
              <a:t>"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Indices start from 0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"[i:n+1]" will get the ith-nth characters</a:t>
            </a:r>
            <a:endParaRPr/>
          </a:p>
        </p:txBody>
      </p:sp>
      <p:pic>
        <p:nvPicPr>
          <p:cNvPr id="298" name="Google Shape;2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375" y="2741369"/>
            <a:ext cx="4081050" cy="8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3018" y="2731846"/>
            <a:ext cx="805602" cy="8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385" y="3774020"/>
            <a:ext cx="4065086" cy="8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3019" y="3810113"/>
            <a:ext cx="805600" cy="77271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1"/>
          <p:cNvSpPr txBox="1"/>
          <p:nvPr/>
        </p:nvSpPr>
        <p:spPr>
          <a:xfrm>
            <a:off x="910375" y="4687800"/>
            <a:ext cx="53844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(From 1, up to but not including 5)</a:t>
            </a:r>
            <a:endParaRPr sz="170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cxnSp>
        <p:nvCxnSpPr>
          <p:cNvPr id="303" name="Google Shape;303;p41"/>
          <p:cNvCxnSpPr/>
          <p:nvPr/>
        </p:nvCxnSpPr>
        <p:spPr>
          <a:xfrm rot="10800000">
            <a:off x="3602575" y="4438600"/>
            <a:ext cx="0" cy="474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800" y="2063750"/>
            <a:ext cx="2443478" cy="267606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4"/>
          <p:cNvSpPr txBox="1"/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1: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Intro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</a:rPr>
              <a:t>4</a:t>
            </a:r>
            <a:endParaRPr sz="6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Conditionals</a:t>
            </a:r>
            <a:endParaRPr/>
          </a:p>
        </p:txBody>
      </p:sp>
      <p:sp>
        <p:nvSpPr>
          <p:cNvPr id="309" name="Google Shape;309;p42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" name="Google Shape;3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088" y="3121478"/>
            <a:ext cx="2447925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6" name="Google Shape;3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275" y="105413"/>
            <a:ext cx="8218359" cy="467761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3"/>
          <p:cNvSpPr txBox="1"/>
          <p:nvPr/>
        </p:nvSpPr>
        <p:spPr>
          <a:xfrm>
            <a:off x="155875" y="2418250"/>
            <a:ext cx="1926900" cy="13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You can use “elif” to specify another condition (you don’t always need to use the “else”)</a:t>
            </a:r>
            <a:endParaRPr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4"/>
          <p:cNvSpPr txBox="1"/>
          <p:nvPr>
            <p:ph idx="1" type="body"/>
          </p:nvPr>
        </p:nvSpPr>
        <p:spPr>
          <a:xfrm>
            <a:off x="232350" y="58745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 sz="2600"/>
              <a:t>‘=’ vs. ‘==’: </a:t>
            </a:r>
            <a:endParaRPr sz="26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a</a:t>
            </a:r>
            <a:r>
              <a:rPr lang="en" sz="2600"/>
              <a:t>nd, or, not, != (boolean operators):</a:t>
            </a:r>
            <a:endParaRPr sz="26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 </a:t>
            </a:r>
            <a:endParaRPr sz="2600"/>
          </a:p>
        </p:txBody>
      </p:sp>
      <p:sp>
        <p:nvSpPr>
          <p:cNvPr id="323" name="Google Shape;323;p44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2088" y="136113"/>
            <a:ext cx="4981575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100" y="2756825"/>
            <a:ext cx="638175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Let’s Practice!</a:t>
            </a:r>
            <a:endParaRPr sz="2600"/>
          </a:p>
        </p:txBody>
      </p:sp>
      <p:sp>
        <p:nvSpPr>
          <p:cNvPr id="331" name="Google Shape;331;p45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45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https://codingbat.com/python/String-1</a:t>
            </a:r>
            <a:r>
              <a:rPr lang="en" sz="2200"/>
              <a:t> 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Try coding the </a:t>
            </a:r>
            <a:r>
              <a:rPr lang="en" sz="2200"/>
              <a:t>warm up</a:t>
            </a:r>
            <a:r>
              <a:rPr lang="en" sz="2200"/>
              <a:t> problem</a:t>
            </a:r>
            <a:endParaRPr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25"/>
          <p:cNvGrpSpPr/>
          <p:nvPr/>
        </p:nvGrpSpPr>
        <p:grpSpPr>
          <a:xfrm>
            <a:off x="6125804" y="2334470"/>
            <a:ext cx="2174335" cy="2111735"/>
            <a:chOff x="5708850" y="3417450"/>
            <a:chExt cx="2931161" cy="2815646"/>
          </a:xfrm>
        </p:grpSpPr>
        <p:sp>
          <p:nvSpPr>
            <p:cNvPr id="126" name="Google Shape;126;p25"/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5"/>
            <p:cNvSpPr/>
            <p:nvPr/>
          </p:nvSpPr>
          <p:spPr>
            <a:xfrm>
              <a:off x="8516561" y="3942000"/>
              <a:ext cx="123450" cy="2275725"/>
            </a:xfrm>
            <a:custGeom>
              <a:rect b="b" l="l" r="r" t="t"/>
              <a:pathLst>
                <a:path extrusionOk="0" h="91029" w="4938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128" name="Google Shape;128;p25"/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rect b="b" l="l" r="r" t="t"/>
              <a:pathLst>
                <a:path extrusionOk="0" h="91029" w="4938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129" name="Google Shape;129;p25"/>
            <p:cNvSpPr/>
            <p:nvPr/>
          </p:nvSpPr>
          <p:spPr>
            <a:xfrm rot="-5400000">
              <a:off x="5708850" y="3417450"/>
              <a:ext cx="1326900" cy="13269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sm" w="sm" type="triangle"/>
              <a:tailEnd len="sm" w="sm" type="triangl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0" name="Google Shape;130;p25"/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31" name="Google Shape;131;p25"/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25"/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triangle"/>
              <a:tailEnd len="sm" w="sm" type="triangle"/>
            </a:ln>
          </p:spPr>
        </p:cxnSp>
      </p:grpSp>
      <p:sp>
        <p:nvSpPr>
          <p:cNvPr id="133" name="Google Shape;133;p25"/>
          <p:cNvSpPr txBox="1"/>
          <p:nvPr>
            <p:ph idx="4294967295" type="ctrTitle"/>
          </p:nvPr>
        </p:nvSpPr>
        <p:spPr>
          <a:xfrm>
            <a:off x="878657" y="647541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Hello!</a:t>
            </a:r>
            <a:endParaRPr b="1" sz="6000"/>
          </a:p>
        </p:txBody>
      </p:sp>
      <p:sp>
        <p:nvSpPr>
          <p:cNvPr id="134" name="Google Shape;134;p25"/>
          <p:cNvSpPr txBox="1"/>
          <p:nvPr>
            <p:ph idx="4294967295" type="subTitle"/>
          </p:nvPr>
        </p:nvSpPr>
        <p:spPr>
          <a:xfrm>
            <a:off x="878649" y="1423200"/>
            <a:ext cx="7078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I am Joongeun (Joon) Choi</a:t>
            </a:r>
            <a:endParaRPr sz="3600"/>
          </a:p>
        </p:txBody>
      </p:sp>
      <p:sp>
        <p:nvSpPr>
          <p:cNvPr id="135" name="Google Shape;135;p25"/>
          <p:cNvSpPr txBox="1"/>
          <p:nvPr>
            <p:ph idx="4294967295" type="body"/>
          </p:nvPr>
        </p:nvSpPr>
        <p:spPr>
          <a:xfrm>
            <a:off x="909509" y="2323578"/>
            <a:ext cx="3711300" cy="24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Grade 11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Live in US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Hobby: Badminton, </a:t>
            </a:r>
            <a:r>
              <a:rPr lang="en" sz="1800" strike="sngStrike"/>
              <a:t>annoying my sister</a:t>
            </a:r>
            <a:endParaRPr sz="1800"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Coding Experience: ACSL,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Arduino Board</a:t>
            </a:r>
            <a:endParaRPr sz="1800"/>
          </a:p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 rotWithShape="1">
          <a:blip r:embed="rId4">
            <a:alphaModFix/>
          </a:blip>
          <a:srcRect b="40242" l="42073" r="37478" t="34508"/>
          <a:stretch/>
        </p:blipFill>
        <p:spPr>
          <a:xfrm>
            <a:off x="6444500" y="2748763"/>
            <a:ext cx="1739725" cy="161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71130" y="424007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143" name="Google Shape;143;p26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6"/>
          <p:cNvSpPr/>
          <p:nvPr/>
        </p:nvSpPr>
        <p:spPr>
          <a:xfrm>
            <a:off x="0" y="21424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6"/>
          <p:cNvSpPr/>
          <p:nvPr/>
        </p:nvSpPr>
        <p:spPr>
          <a:xfrm>
            <a:off x="0" y="21424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26"/>
          <p:cNvGrpSpPr/>
          <p:nvPr/>
        </p:nvGrpSpPr>
        <p:grpSpPr>
          <a:xfrm>
            <a:off x="1786339" y="1474801"/>
            <a:ext cx="473400" cy="473400"/>
            <a:chOff x="1786339" y="1703401"/>
            <a:chExt cx="473400" cy="473400"/>
          </a:xfrm>
        </p:grpSpPr>
        <p:sp>
          <p:nvSpPr>
            <p:cNvPr id="147" name="Google Shape;147;p26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ousine"/>
                  <a:ea typeface="Cousine"/>
                  <a:cs typeface="Cousine"/>
                  <a:sym typeface="Cousine"/>
                </a:rPr>
                <a:t>1</a:t>
              </a:r>
              <a:endParaRPr sz="6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grpSp>
        <p:nvGrpSpPr>
          <p:cNvPr id="149" name="Google Shape;149;p26"/>
          <p:cNvGrpSpPr/>
          <p:nvPr/>
        </p:nvGrpSpPr>
        <p:grpSpPr>
          <a:xfrm>
            <a:off x="5832014" y="1561776"/>
            <a:ext cx="473400" cy="473400"/>
            <a:chOff x="3814414" y="1703401"/>
            <a:chExt cx="473400" cy="473400"/>
          </a:xfrm>
        </p:grpSpPr>
        <p:sp>
          <p:nvSpPr>
            <p:cNvPr id="150" name="Google Shape;150;p26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ousine"/>
                  <a:ea typeface="Cousine"/>
                  <a:cs typeface="Cousine"/>
                  <a:sym typeface="Cousine"/>
                </a:rPr>
                <a:t>3</a:t>
              </a:r>
              <a:endParaRPr sz="6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grpSp>
        <p:nvGrpSpPr>
          <p:cNvPr id="152" name="Google Shape;152;p26"/>
          <p:cNvGrpSpPr/>
          <p:nvPr/>
        </p:nvGrpSpPr>
        <p:grpSpPr>
          <a:xfrm>
            <a:off x="6876953" y="3260725"/>
            <a:ext cx="473400" cy="473400"/>
            <a:chOff x="4852739" y="3576300"/>
            <a:chExt cx="473400" cy="473400"/>
          </a:xfrm>
        </p:grpSpPr>
        <p:sp>
          <p:nvSpPr>
            <p:cNvPr id="153" name="Google Shape;153;p26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6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ousine"/>
                  <a:ea typeface="Cousine"/>
                  <a:cs typeface="Cousine"/>
                  <a:sym typeface="Cousine"/>
                </a:rPr>
                <a:t>4</a:t>
              </a:r>
              <a:endParaRPr sz="6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grpSp>
        <p:nvGrpSpPr>
          <p:cNvPr id="155" name="Google Shape;155;p26"/>
          <p:cNvGrpSpPr/>
          <p:nvPr/>
        </p:nvGrpSpPr>
        <p:grpSpPr>
          <a:xfrm>
            <a:off x="2824664" y="3347700"/>
            <a:ext cx="473400" cy="473400"/>
            <a:chOff x="2824664" y="3576300"/>
            <a:chExt cx="473400" cy="473400"/>
          </a:xfrm>
        </p:grpSpPr>
        <p:sp>
          <p:nvSpPr>
            <p:cNvPr id="156" name="Google Shape;156;p26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6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ousine"/>
                  <a:ea typeface="Cousine"/>
                  <a:cs typeface="Cousine"/>
                  <a:sym typeface="Cousine"/>
                </a:rPr>
                <a:t>2</a:t>
              </a:r>
              <a:endParaRPr sz="6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sp>
        <p:nvSpPr>
          <p:cNvPr id="158" name="Google Shape;158;p26"/>
          <p:cNvSpPr txBox="1"/>
          <p:nvPr/>
        </p:nvSpPr>
        <p:spPr>
          <a:xfrm>
            <a:off x="1151250" y="927500"/>
            <a:ext cx="2212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sine"/>
              <a:buChar char="-"/>
            </a:pPr>
            <a:r>
              <a:rPr lang="en" sz="12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Variables</a:t>
            </a:r>
            <a:endParaRPr sz="12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sine"/>
              <a:buChar char="-"/>
            </a:pPr>
            <a:r>
              <a:rPr lang="en" sz="12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Conditionals</a:t>
            </a:r>
            <a:endParaRPr sz="12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sine"/>
              <a:buChar char="-"/>
            </a:pPr>
            <a:r>
              <a:rPr lang="en" sz="12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Math operations</a:t>
            </a:r>
            <a:endParaRPr sz="12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5394799" y="970988"/>
            <a:ext cx="1201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sine"/>
              <a:buChar char="-"/>
            </a:pPr>
            <a:r>
              <a:rPr lang="en" sz="12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Loops</a:t>
            </a:r>
            <a:endParaRPr sz="12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sine"/>
              <a:buChar char="-"/>
            </a:pPr>
            <a:r>
              <a:rPr lang="en" sz="12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Lists</a:t>
            </a:r>
            <a:endParaRPr sz="12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1582800" y="3867725"/>
            <a:ext cx="3257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sine"/>
              <a:buChar char="-"/>
            </a:pPr>
            <a:r>
              <a:rPr lang="en" sz="12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Functions/methods</a:t>
            </a:r>
            <a:endParaRPr sz="12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sine"/>
              <a:buChar char="-"/>
            </a:pPr>
            <a:r>
              <a:rPr lang="en" sz="12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Input</a:t>
            </a:r>
            <a:endParaRPr sz="12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sine"/>
              <a:buChar char="-"/>
            </a:pPr>
            <a:r>
              <a:rPr lang="en" sz="12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Make your own calculator app!</a:t>
            </a:r>
            <a:endParaRPr sz="12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5988647" y="3780750"/>
            <a:ext cx="2212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sine"/>
              <a:buChar char="-"/>
            </a:pPr>
            <a:r>
              <a:rPr lang="en" sz="12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Dictionaries</a:t>
            </a:r>
            <a:endParaRPr sz="12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sine"/>
              <a:buChar char="-"/>
            </a:pPr>
            <a:r>
              <a:rPr lang="en" sz="12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Algorithms practice</a:t>
            </a:r>
            <a:endParaRPr sz="12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</a:rPr>
              <a:t>1</a:t>
            </a:r>
            <a:endParaRPr sz="6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167" name="Google Shape;167;p27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2325" y="189025"/>
            <a:ext cx="40815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Web/App/Game Development</a:t>
            </a:r>
            <a:endParaRPr/>
          </a:p>
        </p:txBody>
      </p:sp>
      <p:sp>
        <p:nvSpPr>
          <p:cNvPr id="173" name="Google Shape;173;p28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/>
              <a:t>‹#›</a:t>
            </a:fld>
            <a:endParaRPr sz="2000"/>
          </a:p>
        </p:txBody>
      </p:sp>
      <p:sp>
        <p:nvSpPr>
          <p:cNvPr id="174" name="Google Shape;174;p28"/>
          <p:cNvSpPr txBox="1"/>
          <p:nvPr>
            <p:ph type="title"/>
          </p:nvPr>
        </p:nvSpPr>
        <p:spPr>
          <a:xfrm>
            <a:off x="6261550" y="155975"/>
            <a:ext cx="5154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</a:t>
            </a:r>
            <a:endParaRPr/>
          </a:p>
        </p:txBody>
      </p:sp>
      <p:sp>
        <p:nvSpPr>
          <p:cNvPr id="175" name="Google Shape;175;p28"/>
          <p:cNvSpPr txBox="1"/>
          <p:nvPr>
            <p:ph type="title"/>
          </p:nvPr>
        </p:nvSpPr>
        <p:spPr>
          <a:xfrm>
            <a:off x="404325" y="2475025"/>
            <a:ext cx="32775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sp>
        <p:nvSpPr>
          <p:cNvPr id="176" name="Google Shape;176;p28"/>
          <p:cNvSpPr txBox="1"/>
          <p:nvPr>
            <p:ph type="title"/>
          </p:nvPr>
        </p:nvSpPr>
        <p:spPr>
          <a:xfrm>
            <a:off x="5752300" y="2475025"/>
            <a:ext cx="1896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Automation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00" y="602425"/>
            <a:ext cx="30289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500" y="3055600"/>
            <a:ext cx="2432208" cy="17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8285" y="668925"/>
            <a:ext cx="2382715" cy="1514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 rotWithShape="1">
          <a:blip r:embed="rId6">
            <a:alphaModFix/>
          </a:blip>
          <a:srcRect b="0" l="4190" r="-4189" t="0"/>
          <a:stretch/>
        </p:blipFill>
        <p:spPr>
          <a:xfrm>
            <a:off x="4293325" y="668928"/>
            <a:ext cx="2284524" cy="1514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050" y="3027550"/>
            <a:ext cx="3688054" cy="195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</a:rPr>
              <a:t>2</a:t>
            </a:r>
            <a:endParaRPr sz="6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300" y="3367028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Text to Binary</a:t>
            </a:r>
            <a:endParaRPr sz="2600"/>
          </a:p>
        </p:txBody>
      </p:sp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Computers understand binary (0s, 1s) 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You must give </a:t>
            </a:r>
            <a:r>
              <a:rPr lang="en" sz="22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exact instructions</a:t>
            </a:r>
            <a:r>
              <a:rPr lang="en" sz="2200"/>
              <a:t>!</a:t>
            </a:r>
            <a:endParaRPr sz="2200"/>
          </a:p>
        </p:txBody>
      </p:sp>
      <p:sp>
        <p:nvSpPr>
          <p:cNvPr id="195" name="Google Shape;195;p30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325" y="2571750"/>
            <a:ext cx="3212050" cy="213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 rotWithShape="1">
          <a:blip r:embed="rId5">
            <a:alphaModFix/>
          </a:blip>
          <a:srcRect b="18113" l="5639" r="4851" t="0"/>
          <a:stretch/>
        </p:blipFill>
        <p:spPr>
          <a:xfrm>
            <a:off x="3988705" y="2571750"/>
            <a:ext cx="4153946" cy="21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</a:rPr>
              <a:t>3</a:t>
            </a:r>
            <a:endParaRPr sz="6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Setup, Variables, Strings</a:t>
            </a:r>
            <a:endParaRPr/>
          </a:p>
        </p:txBody>
      </p:sp>
      <p:sp>
        <p:nvSpPr>
          <p:cNvPr id="203" name="Google Shape;203;p31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550" y="3186575"/>
            <a:ext cx="2721325" cy="17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alentine template">
  <a:themeElements>
    <a:clrScheme name="Custom 347">
      <a:dk1>
        <a:srgbClr val="000000"/>
      </a:dk1>
      <a:lt1>
        <a:srgbClr val="FFFFFF"/>
      </a:lt1>
      <a:dk2>
        <a:srgbClr val="565F6F"/>
      </a:dk2>
      <a:lt2>
        <a:srgbClr val="DFE3E9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D9D9D9"/>
      </a:accent5>
      <a:accent6>
        <a:srgbClr val="99999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